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28"/>
  </p:notesMasterIdLst>
  <p:sldIdLst>
    <p:sldId id="258" r:id="rId2"/>
    <p:sldId id="260" r:id="rId3"/>
    <p:sldId id="259" r:id="rId4"/>
    <p:sldId id="257" r:id="rId5"/>
    <p:sldId id="261" r:id="rId6"/>
    <p:sldId id="263" r:id="rId7"/>
    <p:sldId id="273" r:id="rId8"/>
    <p:sldId id="271" r:id="rId9"/>
    <p:sldId id="272" r:id="rId10"/>
    <p:sldId id="274" r:id="rId11"/>
    <p:sldId id="275" r:id="rId12"/>
    <p:sldId id="276" r:id="rId13"/>
    <p:sldId id="277" r:id="rId14"/>
    <p:sldId id="262" r:id="rId15"/>
    <p:sldId id="265" r:id="rId16"/>
    <p:sldId id="267" r:id="rId17"/>
    <p:sldId id="266" r:id="rId18"/>
    <p:sldId id="279" r:id="rId19"/>
    <p:sldId id="278" r:id="rId20"/>
    <p:sldId id="280" r:id="rId21"/>
    <p:sldId id="283" r:id="rId22"/>
    <p:sldId id="264" r:id="rId23"/>
    <p:sldId id="281" r:id="rId24"/>
    <p:sldId id="282" r:id="rId25"/>
    <p:sldId id="284" r:id="rId26"/>
    <p:sldId id="28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0" autoAdjust="0"/>
    <p:restoredTop sz="94660"/>
  </p:normalViewPr>
  <p:slideViewPr>
    <p:cSldViewPr snapToGrid="0">
      <p:cViewPr varScale="1">
        <p:scale>
          <a:sx n="92" d="100"/>
          <a:sy n="92" d="100"/>
        </p:scale>
        <p:origin x="51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7F65A-1844-4898-928A-F9E387A87A59}" type="datetimeFigureOut">
              <a:rPr lang="en-US" smtClean="0"/>
              <a:t>12/11/2015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4D3D8-E9F3-499A-8842-5DD792E08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90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8A85067-EF24-4EDD-85E7-039B41E97883}" type="datetimeFigureOut">
              <a:rPr lang="en-US" smtClean="0"/>
              <a:t>12/11/2015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FE92222-D409-4598-A0AC-8146CD0155B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684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85067-EF24-4EDD-85E7-039B41E97883}" type="datetimeFigureOut">
              <a:rPr lang="en-US" smtClean="0"/>
              <a:t>12/11/2015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92222-D409-4598-A0AC-8146CD015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844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85067-EF24-4EDD-85E7-039B41E97883}" type="datetimeFigureOut">
              <a:rPr lang="en-US" smtClean="0"/>
              <a:t>12/11/2015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92222-D409-4598-A0AC-8146CD015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061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85067-EF24-4EDD-85E7-039B41E97883}" type="datetimeFigureOut">
              <a:rPr lang="en-US" smtClean="0"/>
              <a:t>12/11/2015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92222-D409-4598-A0AC-8146CD015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490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85067-EF24-4EDD-85E7-039B41E97883}" type="datetimeFigureOut">
              <a:rPr lang="en-US" smtClean="0"/>
              <a:t>12/11/2015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92222-D409-4598-A0AC-8146CD0155B8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458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85067-EF24-4EDD-85E7-039B41E97883}" type="datetimeFigureOut">
              <a:rPr lang="en-US" smtClean="0"/>
              <a:t>12/11/2015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92222-D409-4598-A0AC-8146CD015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70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85067-EF24-4EDD-85E7-039B41E97883}" type="datetimeFigureOut">
              <a:rPr lang="en-US" smtClean="0"/>
              <a:t>12/11/2015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92222-D409-4598-A0AC-8146CD015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07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85067-EF24-4EDD-85E7-039B41E97883}" type="datetimeFigureOut">
              <a:rPr lang="en-US" smtClean="0"/>
              <a:t>12/11/2015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92222-D409-4598-A0AC-8146CD015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69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85067-EF24-4EDD-85E7-039B41E97883}" type="datetimeFigureOut">
              <a:rPr lang="en-US" smtClean="0"/>
              <a:t>12/11/2015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92222-D409-4598-A0AC-8146CD015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704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85067-EF24-4EDD-85E7-039B41E97883}" type="datetimeFigureOut">
              <a:rPr lang="en-US" smtClean="0"/>
              <a:t>12/11/2015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92222-D409-4598-A0AC-8146CD015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54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85067-EF24-4EDD-85E7-039B41E97883}" type="datetimeFigureOut">
              <a:rPr lang="en-US" smtClean="0"/>
              <a:t>12/11/2015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92222-D409-4598-A0AC-8146CD015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8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18A85067-EF24-4EDD-85E7-039B41E97883}" type="datetimeFigureOut">
              <a:rPr lang="en-US" smtClean="0"/>
              <a:t>12/11/2015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7FE92222-D409-4598-A0AC-8146CD015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03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media25.m4a"/><Relationship Id="rId2" Type="http://schemas.microsoft.com/office/2007/relationships/media" Target="../media/media25.m4a"/><Relationship Id="rId1" Type="http://schemas.openxmlformats.org/officeDocument/2006/relationships/tags" Target="../tags/tag6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3.m4a"/><Relationship Id="rId7" Type="http://schemas.openxmlformats.org/officeDocument/2006/relationships/image" Target="../media/image4.jpe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3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4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5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Interpreting Human Development Index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8636" y="4031673"/>
            <a:ext cx="10176165" cy="18703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/>
              <a:t>Data Mining - Carnegie Mellon University</a:t>
            </a:r>
          </a:p>
          <a:p>
            <a:pPr algn="l"/>
            <a:endParaRPr lang="en-US" sz="2000" b="1" dirty="0" smtClean="0"/>
          </a:p>
          <a:p>
            <a:pPr algn="l"/>
            <a:r>
              <a:rPr lang="en-US" sz="2000" b="1" dirty="0"/>
              <a:t>Group G- Dhruv </a:t>
            </a:r>
            <a:r>
              <a:rPr lang="en-US" sz="2000" b="1" dirty="0" smtClean="0"/>
              <a:t>Bhogle, Ankit Gupta, Payal Fofadiya, Prateek Bawkar, Sahil Nyati</a:t>
            </a:r>
          </a:p>
          <a:p>
            <a:pPr algn="l"/>
            <a:endParaRPr lang="en-US" sz="2000" b="1" dirty="0" smtClean="0"/>
          </a:p>
          <a:p>
            <a:pPr algn="l"/>
            <a:r>
              <a:rPr lang="en-US" sz="2000" b="1" dirty="0" smtClean="0"/>
              <a:t>Client- Dr. Artur Dubrawski on behalf of United Nations</a:t>
            </a:r>
            <a:endParaRPr lang="en-US" sz="2000" b="1" dirty="0"/>
          </a:p>
        </p:txBody>
      </p:sp>
      <p:pic>
        <p:nvPicPr>
          <p:cNvPr id="27" name="Audio 2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25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32"/>
    </mc:Choice>
    <mc:Fallback>
      <p:transition spd="slow" advTm="4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228600"/>
            <a:ext cx="11305310" cy="6380018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033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75"/>
    </mc:Choice>
    <mc:Fallback>
      <p:transition spd="slow" advTm="96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91" y="263020"/>
            <a:ext cx="11305310" cy="6359237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730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73"/>
    </mc:Choice>
    <mc:Fallback>
      <p:transition spd="slow" advTm="7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18" y="245484"/>
            <a:ext cx="11315700" cy="6365081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401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47"/>
    </mc:Choice>
    <mc:Fallback>
      <p:transition spd="slow" advTm="38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6" y="249382"/>
            <a:ext cx="11329555" cy="6372875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491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60"/>
    </mc:Choice>
    <mc:Fallback>
      <p:transition spd="slow" advTm="4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557645"/>
            <a:ext cx="10858500" cy="1769918"/>
          </a:xfrm>
        </p:spPr>
        <p:txBody>
          <a:bodyPr>
            <a:normAutofit/>
          </a:bodyPr>
          <a:lstStyle/>
          <a:p>
            <a:pPr algn="just"/>
            <a:r>
              <a:rPr lang="en-US" sz="3600" b="1" dirty="0"/>
              <a:t>Random Forest model identified Secondary Education </a:t>
            </a:r>
            <a:r>
              <a:rPr lang="en-US" sz="3600" b="1" dirty="0" smtClean="0"/>
              <a:t>&amp; GDP are </a:t>
            </a:r>
            <a:r>
              <a:rPr lang="en-US" sz="3600" b="1" dirty="0"/>
              <a:t>the key </a:t>
            </a:r>
            <a:r>
              <a:rPr lang="en-US" sz="3600" b="1" dirty="0" smtClean="0"/>
              <a:t>factors </a:t>
            </a:r>
            <a:r>
              <a:rPr lang="en-US" sz="3600" b="1" dirty="0"/>
              <a:t>in </a:t>
            </a:r>
            <a:r>
              <a:rPr lang="en-US" sz="3600" b="1" dirty="0" smtClean="0"/>
              <a:t>determining </a:t>
            </a:r>
            <a:r>
              <a:rPr lang="en-US" sz="3600" b="1" dirty="0"/>
              <a:t>HDI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79" y="2431473"/>
            <a:ext cx="10037618" cy="3793365"/>
          </a:xfr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67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52"/>
    </mc:Choice>
    <mc:Fallback>
      <p:transition spd="slow" advTm="126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708" y="890155"/>
            <a:ext cx="10591800" cy="5557701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94850" y="1025237"/>
            <a:ext cx="4935685" cy="14374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600" b="1" dirty="0" smtClean="0"/>
              <a:t>For dividing countries in categories of low and medium, median age and mortality among males were found to be significant</a:t>
            </a:r>
            <a:endParaRPr lang="en-US" sz="3600" b="1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72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03"/>
    </mc:Choice>
    <mc:Fallback>
      <p:transition spd="slow" advTm="3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2099" y="827808"/>
            <a:ext cx="6182592" cy="1167246"/>
          </a:xfrm>
        </p:spPr>
        <p:txBody>
          <a:bodyPr>
            <a:noAutofit/>
          </a:bodyPr>
          <a:lstStyle/>
          <a:p>
            <a:pPr algn="just"/>
            <a:r>
              <a:rPr lang="en-US" sz="3600" b="1" dirty="0"/>
              <a:t>For dividing countries in categories of </a:t>
            </a:r>
            <a:r>
              <a:rPr lang="en-US" sz="3600" b="1" dirty="0" smtClean="0"/>
              <a:t>high and very high, mortality among infants was found to be a significant</a:t>
            </a: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49" y="827808"/>
            <a:ext cx="10364917" cy="513657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59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24"/>
    </mc:Choice>
    <mc:Fallback>
      <p:transition spd="slow" advTm="63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6414" y="547254"/>
            <a:ext cx="4145972" cy="1356360"/>
          </a:xfrm>
        </p:spPr>
        <p:txBody>
          <a:bodyPr>
            <a:noAutofit/>
          </a:bodyPr>
          <a:lstStyle/>
          <a:p>
            <a:r>
              <a:rPr lang="en-US" sz="3600" b="1" dirty="0"/>
              <a:t>The best decision tree of the random forest model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15" y="547254"/>
            <a:ext cx="11183253" cy="591613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005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13"/>
    </mc:Choice>
    <mc:Fallback>
      <p:transition spd="slow" advTm="12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89" y="238341"/>
            <a:ext cx="11305311" cy="6359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78282" y="3834245"/>
            <a:ext cx="322118" cy="1870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548245" y="2992582"/>
            <a:ext cx="1091046" cy="3844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09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22"/>
    </mc:Choice>
    <mc:Fallback>
      <p:transition spd="slow" advTm="4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80" y="300036"/>
            <a:ext cx="11215255" cy="63085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09455" y="3855027"/>
            <a:ext cx="322118" cy="1870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04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9"/>
    </mc:Choice>
    <mc:Fallback>
      <p:transition spd="slow" advTm="11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/>
              <a:t>Human Development Index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" indent="0" algn="just">
              <a:buNone/>
            </a:pPr>
            <a:r>
              <a:rPr lang="en-US" sz="3600" b="1" dirty="0">
                <a:latin typeface="+mj-lt"/>
                <a:ea typeface="+mj-ea"/>
                <a:cs typeface="+mj-cs"/>
              </a:rPr>
              <a:t>The Human Development Index (HDI) is a </a:t>
            </a:r>
            <a:r>
              <a:rPr lang="en-US" sz="3600" b="1" dirty="0" smtClean="0">
                <a:latin typeface="+mj-lt"/>
                <a:ea typeface="+mj-ea"/>
                <a:cs typeface="+mj-cs"/>
              </a:rPr>
              <a:t>statistical score which is used </a:t>
            </a:r>
            <a:r>
              <a:rPr lang="en-US" sz="3600" b="1" dirty="0">
                <a:latin typeface="+mj-lt"/>
                <a:ea typeface="+mj-ea"/>
                <a:cs typeface="+mj-cs"/>
              </a:rPr>
              <a:t>to rank countries into four tiers of human </a:t>
            </a:r>
            <a:r>
              <a:rPr lang="en-US" sz="3600" b="1" dirty="0" smtClean="0">
                <a:latin typeface="+mj-lt"/>
                <a:ea typeface="+mj-ea"/>
                <a:cs typeface="+mj-cs"/>
              </a:rPr>
              <a:t>development.</a:t>
            </a:r>
          </a:p>
          <a:p>
            <a:pPr marL="45720" indent="0" algn="just">
              <a:buNone/>
            </a:pPr>
            <a:r>
              <a:rPr lang="en-US" sz="3600" b="1" dirty="0" smtClean="0">
                <a:latin typeface="+mj-lt"/>
                <a:ea typeface="+mj-ea"/>
                <a:cs typeface="+mj-cs"/>
              </a:rPr>
              <a:t>VERY HIGH, </a:t>
            </a:r>
            <a:r>
              <a:rPr lang="en-US" sz="3600" b="1" dirty="0" smtClean="0"/>
              <a:t> HIGH, MEDIUM, LOW</a:t>
            </a:r>
            <a:endParaRPr lang="en-US" sz="3600" b="1" dirty="0"/>
          </a:p>
          <a:p>
            <a:pPr marL="45720" indent="0" algn="just">
              <a:buNone/>
            </a:pPr>
            <a:endParaRPr lang="en-US" sz="36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23" name="Audio 2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837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57"/>
    </mc:Choice>
    <mc:Fallback>
      <p:transition spd="slow" advTm="53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37" y="259774"/>
            <a:ext cx="11263745" cy="63637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02973" y="3855027"/>
            <a:ext cx="322118" cy="1870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683327" y="3015638"/>
            <a:ext cx="1091046" cy="3844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33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47"/>
    </mc:Choice>
    <mc:Fallback>
      <p:transition spd="slow" advTm="46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4" y="249382"/>
            <a:ext cx="11298383" cy="635534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16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57"/>
    </mc:Choice>
    <mc:Fallback>
      <p:transition spd="slow" advTm="29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8" y="259773"/>
            <a:ext cx="11308770" cy="636118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99064" y="3855027"/>
            <a:ext cx="322118" cy="1870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548245" y="2992582"/>
            <a:ext cx="1091046" cy="3844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328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6"/>
    </mc:Choice>
    <mc:Fallback>
      <p:transition spd="slow" advTm="1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19" y="270164"/>
            <a:ext cx="11282217" cy="63462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99064" y="3855027"/>
            <a:ext cx="322118" cy="1870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11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5"/>
    </mc:Choice>
    <mc:Fallback>
      <p:transition spd="slow" advTm="17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45" y="233796"/>
            <a:ext cx="11336482" cy="63767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78281" y="3844637"/>
            <a:ext cx="280555" cy="1766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548245" y="2992582"/>
            <a:ext cx="1091046" cy="3844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594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47"/>
    </mc:Choice>
    <mc:Fallback>
      <p:transition spd="slow" advTm="33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Recommendations to </a:t>
            </a:r>
            <a:r>
              <a:rPr lang="en-US" sz="4000" b="1" dirty="0" smtClean="0"/>
              <a:t>Kenya and Myanmar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/>
              <a:t>Encourage people for education beyond primary school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/>
              <a:t>Invest into schemes for secondary education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/>
              <a:t>Develop more public schools and universities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/>
              <a:t>Subsidize education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/>
              <a:t>Incentivize NGOs to give scholarships and grants for higher education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/>
              <a:t>Provide easy loan facilities for secondary and higher education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67446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24"/>
    </mc:Choice>
    <mc:Fallback>
      <p:transition spd="slow" advTm="120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5346" y="2490354"/>
            <a:ext cx="9875520" cy="1356360"/>
          </a:xfrm>
        </p:spPr>
        <p:txBody>
          <a:bodyPr>
            <a:noAutofit/>
          </a:bodyPr>
          <a:lstStyle/>
          <a:p>
            <a:pPr algn="just"/>
            <a:r>
              <a:rPr lang="en-US" sz="4000" b="1" dirty="0" smtClean="0"/>
              <a:t>For </a:t>
            </a:r>
            <a:r>
              <a:rPr lang="en-US" sz="4000" b="1" dirty="0"/>
              <a:t>more detailed information about our </a:t>
            </a:r>
            <a:r>
              <a:rPr lang="en-US" sz="4000" b="1" dirty="0" smtClean="0"/>
              <a:t>recommendations, models </a:t>
            </a:r>
            <a:r>
              <a:rPr lang="en-US" sz="4000" b="1" dirty="0"/>
              <a:t>and simulation please refer to our detailed report on Interpreting Human Develoment </a:t>
            </a:r>
            <a:r>
              <a:rPr lang="en-US" sz="4000" b="1" dirty="0" smtClean="0"/>
              <a:t>Index.</a:t>
            </a:r>
            <a:endParaRPr lang="en-US" sz="4000" b="1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11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59"/>
    </mc:Choice>
    <mc:Fallback>
      <p:transition spd="slow" advTm="8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667" y="609774"/>
            <a:ext cx="10464016" cy="652240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/>
              <a:t>Factors </a:t>
            </a:r>
            <a:r>
              <a:rPr lang="en-US" sz="3600" b="1" dirty="0" smtClean="0"/>
              <a:t>used to calculate Human </a:t>
            </a:r>
            <a:r>
              <a:rPr lang="en-US" sz="3600" b="1" dirty="0" smtClean="0"/>
              <a:t>Development Index (HDI)</a:t>
            </a:r>
            <a:endParaRPr lang="en-US" sz="3600" b="1" dirty="0"/>
          </a:p>
        </p:txBody>
      </p:sp>
      <p:sp>
        <p:nvSpPr>
          <p:cNvPr id="4" name="Rectangle 3"/>
          <p:cNvSpPr/>
          <p:nvPr/>
        </p:nvSpPr>
        <p:spPr>
          <a:xfrm>
            <a:off x="341565" y="1533490"/>
            <a:ext cx="320555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 Long and health life</a:t>
            </a:r>
          </a:p>
        </p:txBody>
      </p:sp>
      <p:sp>
        <p:nvSpPr>
          <p:cNvPr id="6" name="Rectangle 5"/>
          <p:cNvSpPr/>
          <p:nvPr/>
        </p:nvSpPr>
        <p:spPr>
          <a:xfrm>
            <a:off x="4052415" y="1525251"/>
            <a:ext cx="3352801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Quality of education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7759764" y="1538300"/>
            <a:ext cx="3352801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Standard of Living</a:t>
            </a:r>
          </a:p>
        </p:txBody>
      </p:sp>
      <p:cxnSp>
        <p:nvCxnSpPr>
          <p:cNvPr id="8" name="Straight Arrow Connector 7"/>
          <p:cNvCxnSpPr>
            <a:stCxn id="4" idx="2"/>
            <a:endCxn id="9" idx="0"/>
          </p:cNvCxnSpPr>
          <p:nvPr/>
        </p:nvCxnSpPr>
        <p:spPr>
          <a:xfrm flipH="1">
            <a:off x="1020377" y="2733819"/>
            <a:ext cx="923963" cy="704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76519" y="3438007"/>
            <a:ext cx="12877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Mortality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24847" y="3438007"/>
            <a:ext cx="197395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Life Expectancy</a:t>
            </a:r>
          </a:p>
        </p:txBody>
      </p:sp>
      <p:cxnSp>
        <p:nvCxnSpPr>
          <p:cNvPr id="11" name="Straight Arrow Connector 10"/>
          <p:cNvCxnSpPr>
            <a:stCxn id="4" idx="2"/>
            <a:endCxn id="10" idx="0"/>
          </p:cNvCxnSpPr>
          <p:nvPr/>
        </p:nvCxnSpPr>
        <p:spPr>
          <a:xfrm>
            <a:off x="1944340" y="2733819"/>
            <a:ext cx="767486" cy="704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2"/>
            <a:endCxn id="13" idx="0"/>
          </p:cNvCxnSpPr>
          <p:nvPr/>
        </p:nvCxnSpPr>
        <p:spPr>
          <a:xfrm flipH="1">
            <a:off x="8124685" y="2738629"/>
            <a:ext cx="1311480" cy="6878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726366" y="3426443"/>
            <a:ext cx="796637" cy="412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GDP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98044" y="3423720"/>
            <a:ext cx="167624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Investments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49327" y="3420472"/>
            <a:ext cx="1378527" cy="412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Income</a:t>
            </a:r>
          </a:p>
        </p:txBody>
      </p:sp>
      <p:cxnSp>
        <p:nvCxnSpPr>
          <p:cNvPr id="16" name="Straight Arrow Connector 15"/>
          <p:cNvCxnSpPr>
            <a:stCxn id="7" idx="2"/>
            <a:endCxn id="14" idx="0"/>
          </p:cNvCxnSpPr>
          <p:nvPr/>
        </p:nvCxnSpPr>
        <p:spPr>
          <a:xfrm>
            <a:off x="9436165" y="2738629"/>
            <a:ext cx="0" cy="6850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2"/>
            <a:endCxn id="15" idx="0"/>
          </p:cNvCxnSpPr>
          <p:nvPr/>
        </p:nvCxnSpPr>
        <p:spPr>
          <a:xfrm>
            <a:off x="9436165" y="2738629"/>
            <a:ext cx="1602426" cy="6818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2"/>
            <a:endCxn id="19" idx="0"/>
          </p:cNvCxnSpPr>
          <p:nvPr/>
        </p:nvCxnSpPr>
        <p:spPr>
          <a:xfrm flipH="1">
            <a:off x="4385236" y="2725580"/>
            <a:ext cx="1343580" cy="7124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817619" y="3438007"/>
            <a:ext cx="113523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Primary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42384" y="3432414"/>
            <a:ext cx="137286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Secondary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431110" y="3423720"/>
            <a:ext cx="118312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Tertiary</a:t>
            </a:r>
          </a:p>
        </p:txBody>
      </p:sp>
      <p:cxnSp>
        <p:nvCxnSpPr>
          <p:cNvPr id="22" name="Straight Arrow Connector 21"/>
          <p:cNvCxnSpPr>
            <a:stCxn id="6" idx="2"/>
            <a:endCxn id="20" idx="0"/>
          </p:cNvCxnSpPr>
          <p:nvPr/>
        </p:nvCxnSpPr>
        <p:spPr>
          <a:xfrm>
            <a:off x="5728816" y="2725580"/>
            <a:ext cx="0" cy="706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" idx="2"/>
            <a:endCxn id="21" idx="0"/>
          </p:cNvCxnSpPr>
          <p:nvPr/>
        </p:nvCxnSpPr>
        <p:spPr>
          <a:xfrm>
            <a:off x="5728816" y="2725580"/>
            <a:ext cx="1293856" cy="6981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utoShape 2" descr="Image result for long and healthy life"/>
          <p:cNvSpPr>
            <a:spLocks noChangeAspect="1" noChangeArrowheads="1"/>
          </p:cNvSpPr>
          <p:nvPr/>
        </p:nvSpPr>
        <p:spPr bwMode="auto">
          <a:xfrm>
            <a:off x="1267692" y="4573009"/>
            <a:ext cx="304800" cy="3048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5" name="Picture 4" descr="http://seniorvoiceamerica.com/wp-content/uploads/2012/02/SVA_Cpl_beach_bik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92" y="4215246"/>
            <a:ext cx="3214379" cy="214399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http://www.coconline.org/images/hdr_education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939" y="4215246"/>
            <a:ext cx="2617970" cy="214399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http://www.bbc.co.uk/staticarchive/a29bac9cba612594e18309984b93ff7a8c2b6574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270" y="4215246"/>
            <a:ext cx="2943873" cy="214399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Audio 3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13814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51"/>
    </mc:Choice>
    <mc:Fallback>
      <p:transition spd="slow" advTm="66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  <p:bldLst>
      <p:bldP spid="4" grpId="0" animBg="1"/>
      <p:bldP spid="6" grpId="0" animBg="1"/>
      <p:bldP spid="7" grpId="0" animBg="1"/>
      <p:bldP spid="9" grpId="0" animBg="1"/>
      <p:bldP spid="10" grpId="0" animBg="1"/>
      <p:bldP spid="13" grpId="0" animBg="1"/>
      <p:bldP spid="14" grpId="0" animBg="1"/>
      <p:bldP spid="15" grpId="0" animBg="1"/>
      <p:bldP spid="19" grpId="0" animBg="1"/>
      <p:bldP spid="20" grpId="0" animBg="1"/>
      <p:bldP spid="21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/>
              <a:t>How is HDI calculated?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921521"/>
              </p:ext>
            </p:extLst>
          </p:nvPr>
        </p:nvGraphicFramePr>
        <p:xfrm>
          <a:off x="2796835" y="2045252"/>
          <a:ext cx="3501736" cy="40862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13011"/>
                <a:gridCol w="988725"/>
              </a:tblGrid>
              <a:tr h="23928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Features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Value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23928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GDP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4.5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3928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Mortality of infants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0.3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928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Secondary Education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1.23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3928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Median age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23.55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928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Life Expectancy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78.5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3928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Mortality in females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0.67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92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 smtClean="0">
                          <a:effectLst/>
                        </a:rPr>
                        <a:t>Tertiary Education</a:t>
                      </a:r>
                      <a:endParaRPr 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strike="noStrike" dirty="0" smtClean="0">
                          <a:effectLst/>
                        </a:rPr>
                        <a:t> 0.7</a:t>
                      </a:r>
                      <a:endParaRPr lang="en-US" sz="20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28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strike="noStrike" dirty="0" smtClean="0">
                          <a:effectLst/>
                        </a:rPr>
                        <a:t>Mortality in males</a:t>
                      </a:r>
                      <a:endParaRPr lang="en-US" sz="20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strike="noStrike" dirty="0" smtClean="0">
                          <a:effectLst/>
                        </a:rPr>
                        <a:t>0.8</a:t>
                      </a:r>
                      <a:endParaRPr lang="en-US" sz="20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928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strike="noStrike" dirty="0">
                          <a:effectLst/>
                        </a:rPr>
                        <a:t> </a:t>
                      </a:r>
                      <a:r>
                        <a:rPr lang="en-US" sz="2000" u="none" strike="noStrike" dirty="0" smtClean="0">
                          <a:effectLst/>
                        </a:rPr>
                        <a:t>Urban population</a:t>
                      </a:r>
                      <a:endParaRPr lang="en-US" sz="20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strike="noStrike" dirty="0">
                          <a:effectLst/>
                        </a:rPr>
                        <a:t> </a:t>
                      </a:r>
                      <a:r>
                        <a:rPr lang="en-US" sz="2000" u="none" strike="noStrike" dirty="0" smtClean="0">
                          <a:effectLst/>
                        </a:rPr>
                        <a:t>0.85</a:t>
                      </a:r>
                      <a:endParaRPr lang="en-US" sz="20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28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…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928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 </a:t>
                      </a:r>
                      <a:r>
                        <a:rPr lang="en-US" sz="2000" u="none" strike="noStrike" dirty="0" smtClean="0">
                          <a:effectLst/>
                        </a:rPr>
                        <a:t>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 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28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…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" name="Right Brace 8"/>
          <p:cNvSpPr/>
          <p:nvPr/>
        </p:nvSpPr>
        <p:spPr>
          <a:xfrm>
            <a:off x="6959503" y="1965960"/>
            <a:ext cx="836085" cy="4086225"/>
          </a:xfrm>
          <a:prstGeom prst="rightBrace">
            <a:avLst>
              <a:gd name="adj1" fmla="val 58333"/>
              <a:gd name="adj2" fmla="val 5000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464096"/>
              </p:ext>
            </p:extLst>
          </p:nvPr>
        </p:nvGraphicFramePr>
        <p:xfrm>
          <a:off x="8102139" y="3533794"/>
          <a:ext cx="1451263" cy="95055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51263"/>
              </a:tblGrid>
              <a:tr h="575272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HDI Index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3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5.6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6" name="Audio 1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1864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08"/>
    </mc:Choice>
    <mc:Fallback>
      <p:transition spd="slow" advTm="68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/>
              <a:t>How </a:t>
            </a:r>
            <a:r>
              <a:rPr lang="en-US" sz="3600" b="1" dirty="0" smtClean="0"/>
              <a:t>are</a:t>
            </a:r>
            <a:r>
              <a:rPr lang="en-US" sz="3600" b="1" dirty="0" smtClean="0"/>
              <a:t> </a:t>
            </a:r>
            <a:r>
              <a:rPr lang="en-US" sz="3600" b="1" dirty="0"/>
              <a:t>HDI </a:t>
            </a:r>
            <a:r>
              <a:rPr lang="en-US" sz="3600" b="1" dirty="0" smtClean="0"/>
              <a:t>labels </a:t>
            </a:r>
            <a:r>
              <a:rPr lang="en-US" sz="3600" b="1" dirty="0" smtClean="0"/>
              <a:t>assigned?</a:t>
            </a:r>
            <a:endParaRPr lang="en-US" sz="3600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480998"/>
              </p:ext>
            </p:extLst>
          </p:nvPr>
        </p:nvGraphicFramePr>
        <p:xfrm>
          <a:off x="3594678" y="1664622"/>
          <a:ext cx="1860550" cy="48253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60550"/>
              </a:tblGrid>
              <a:tr h="27065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Countries 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  <a:tr h="27065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..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65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USA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065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Norway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65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..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065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..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65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Mexico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065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Brazil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65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..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065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..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65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India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065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China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65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..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065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..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65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Kenya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065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Myanmar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65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..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Right Brace 4"/>
          <p:cNvSpPr/>
          <p:nvPr/>
        </p:nvSpPr>
        <p:spPr>
          <a:xfrm>
            <a:off x="5735782" y="2009948"/>
            <a:ext cx="342900" cy="1078576"/>
          </a:xfrm>
          <a:prstGeom prst="rightBrace">
            <a:avLst>
              <a:gd name="adj1" fmla="val 62878"/>
              <a:gd name="adj2" fmla="val 50000"/>
            </a:avLst>
          </a:prstGeom>
          <a:noFill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/>
          <p:cNvSpPr/>
          <p:nvPr/>
        </p:nvSpPr>
        <p:spPr>
          <a:xfrm>
            <a:off x="5735782" y="3145411"/>
            <a:ext cx="342900" cy="1078576"/>
          </a:xfrm>
          <a:prstGeom prst="rightBrace">
            <a:avLst>
              <a:gd name="adj1" fmla="val 62878"/>
              <a:gd name="adj2" fmla="val 50000"/>
            </a:avLst>
          </a:prstGeom>
          <a:noFill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5735782" y="5427254"/>
            <a:ext cx="342900" cy="1031386"/>
          </a:xfrm>
          <a:prstGeom prst="rightBrace">
            <a:avLst>
              <a:gd name="adj1" fmla="val 62878"/>
              <a:gd name="adj2" fmla="val 50000"/>
            </a:avLst>
          </a:prstGeom>
          <a:noFill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600306" y="2364570"/>
            <a:ext cx="1849582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VERY HIGH</a:t>
            </a:r>
            <a:endParaRPr lang="en-US" sz="2400" b="1" dirty="0"/>
          </a:p>
        </p:txBody>
      </p:sp>
      <p:sp>
        <p:nvSpPr>
          <p:cNvPr id="10" name="Right Brace 9"/>
          <p:cNvSpPr/>
          <p:nvPr/>
        </p:nvSpPr>
        <p:spPr>
          <a:xfrm>
            <a:off x="5735782" y="4291791"/>
            <a:ext cx="342900" cy="1119619"/>
          </a:xfrm>
          <a:prstGeom prst="rightBrace">
            <a:avLst>
              <a:gd name="adj1" fmla="val 62878"/>
              <a:gd name="adj2" fmla="val 50000"/>
            </a:avLst>
          </a:prstGeom>
          <a:noFill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600306" y="3497983"/>
            <a:ext cx="1849582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/>
            </a:lvl1pPr>
          </a:lstStyle>
          <a:p>
            <a:r>
              <a:rPr lang="en-US" dirty="0"/>
              <a:t>HIGH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61267" y="4645545"/>
            <a:ext cx="1849582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/>
            </a:lvl1pPr>
          </a:lstStyle>
          <a:p>
            <a:r>
              <a:rPr lang="en-US" dirty="0"/>
              <a:t>MEDIUM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11143" y="5758281"/>
            <a:ext cx="1849582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/>
            </a:lvl1pPr>
          </a:lstStyle>
          <a:p>
            <a:r>
              <a:rPr lang="en-US" dirty="0"/>
              <a:t>LOW</a:t>
            </a:r>
          </a:p>
        </p:txBody>
      </p:sp>
      <p:pic>
        <p:nvPicPr>
          <p:cNvPr id="24" name="Audio 2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87476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03"/>
    </mc:Choice>
    <mc:Fallback>
      <p:transition spd="slow" advTm="51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10010602" cy="1042555"/>
          </a:xfrm>
        </p:spPr>
        <p:txBody>
          <a:bodyPr>
            <a:noAutofit/>
          </a:bodyPr>
          <a:lstStyle/>
          <a:p>
            <a:r>
              <a:rPr lang="en-US" sz="3600" b="1" dirty="0"/>
              <a:t>Important Features identified by different models 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4571394"/>
              </p:ext>
            </p:extLst>
          </p:nvPr>
        </p:nvGraphicFramePr>
        <p:xfrm>
          <a:off x="1143000" y="1652155"/>
          <a:ext cx="10058399" cy="48167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88659"/>
                <a:gridCol w="1573306"/>
                <a:gridCol w="3630705"/>
                <a:gridCol w="1465729"/>
              </a:tblGrid>
              <a:tr h="71109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Prediction Models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Decision Tree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Linear Regression using exhaustive feature selection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Random Forest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0250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GDP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X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X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X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2263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Secondary Edu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X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X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X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0250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Mortality Under 5  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X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X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X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0250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Median Age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 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X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X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0250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Primary 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 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X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 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0250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Tertiary 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 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X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 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0250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Mortality   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X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 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 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0250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Life Expectancy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 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 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X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0250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Mortality Adult Female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 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 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X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1372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94"/>
    </mc:Choice>
    <mc:Fallback>
      <p:transition spd="slow" advTm="90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74" y="249382"/>
            <a:ext cx="11338790" cy="6378070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63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46"/>
    </mc:Choice>
    <mc:Fallback>
      <p:transition spd="slow" advTm="11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64" y="280555"/>
            <a:ext cx="11242963" cy="6324167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27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67"/>
    </mc:Choice>
    <mc:Fallback>
      <p:transition spd="slow" advTm="31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57175"/>
            <a:ext cx="11315700" cy="6365081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767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8"/>
    </mc:Choice>
    <mc:Fallback>
      <p:transition spd="slow" advTm="16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1.3|1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2.9|0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heme/theme1.xml><?xml version="1.0" encoding="utf-8"?>
<a:theme xmlns:a="http://schemas.openxmlformats.org/drawingml/2006/main" name="Basis">
  <a:themeElements>
    <a:clrScheme name="Basis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485</TotalTime>
  <Words>316</Words>
  <Application>Microsoft Office PowerPoint</Application>
  <PresentationFormat>Widescreen</PresentationFormat>
  <Paragraphs>123</Paragraphs>
  <Slides>26</Slides>
  <Notes>0</Notes>
  <HiddenSlides>0</HiddenSlides>
  <MMClips>26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Calibri</vt:lpstr>
      <vt:lpstr>Corbel</vt:lpstr>
      <vt:lpstr>Times New Roman</vt:lpstr>
      <vt:lpstr>Wingdings</vt:lpstr>
      <vt:lpstr>Basis</vt:lpstr>
      <vt:lpstr>Interpreting Human Development Index</vt:lpstr>
      <vt:lpstr>Human Development Index</vt:lpstr>
      <vt:lpstr>Factors used to calculate Human Development Index (HDI)</vt:lpstr>
      <vt:lpstr>How is HDI calculated?</vt:lpstr>
      <vt:lpstr>How are HDI labels assigned?</vt:lpstr>
      <vt:lpstr>Important Features identified by different models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Random Forest model identified Secondary Education &amp; GDP are the key factors in determining HDI</vt:lpstr>
      <vt:lpstr>PowerPoint Presentation</vt:lpstr>
      <vt:lpstr>For dividing countries in categories of high and very high, mortality among infants was found to be a significant</vt:lpstr>
      <vt:lpstr>The best decision tree of the random forest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Recommendations to Kenya and Myanmar</vt:lpstr>
      <vt:lpstr>For more detailed information about our recommendations, models and simulation please refer to our detailed report on Interpreting Human Develoment Index.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Payal Fofadiya</dc:creator>
  <cp:lastModifiedBy>Payal Fofadiya</cp:lastModifiedBy>
  <cp:revision>46</cp:revision>
  <dcterms:created xsi:type="dcterms:W3CDTF">2015-12-06T21:07:57Z</dcterms:created>
  <dcterms:modified xsi:type="dcterms:W3CDTF">2015-12-11T10:01:05Z</dcterms:modified>
</cp:coreProperties>
</file>